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84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934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4836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53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02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28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017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8541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288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6622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05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5095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CD38D-CF06-4FB7-B7E1-8812DFFCF501}" type="datetimeFigureOut">
              <a:rPr kumimoji="1" lang="ja-JP" altLang="en-US" smtClean="0"/>
              <a:t>2024/12/26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216C1-D6F8-4BA6-9C1A-C8E1C2ADE2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748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20E22C0B-0655-4143-856A-E2522BCBE6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13273" y="598615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E0B66E90-4142-4758-8048-572EB3C30920}"/>
              </a:ext>
            </a:extLst>
          </p:cNvPr>
          <p:cNvCxnSpPr/>
          <p:nvPr/>
        </p:nvCxnSpPr>
        <p:spPr>
          <a:xfrm>
            <a:off x="1120430" y="2455118"/>
            <a:ext cx="7858125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 Box 6">
            <a:extLst>
              <a:ext uri="{FF2B5EF4-FFF2-40B4-BE49-F238E27FC236}">
                <a16:creationId xmlns:a16="http://schemas.microsoft.com/office/drawing/2014/main" id="{FED4EB87-890A-4C5C-B712-616A471E9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985" y="180929"/>
            <a:ext cx="5184361" cy="400110"/>
          </a:xfrm>
          <a:prstGeom prst="rect">
            <a:avLst/>
          </a:prstGeom>
          <a:noFill/>
          <a:ln w="1905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ja-JP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例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1 (</a:t>
            </a:r>
            <a:r>
              <a:rPr lang="ja-JP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発表者と研究責任者が同一の場合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55191890-282C-4A13-8EFC-04FB64348B14}"/>
              </a:ext>
            </a:extLst>
          </p:cNvPr>
          <p:cNvSpPr/>
          <p:nvPr/>
        </p:nvSpPr>
        <p:spPr>
          <a:xfrm>
            <a:off x="1187245" y="1951062"/>
            <a:ext cx="772449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atin typeface="Calibri" charset="0"/>
              </a:rPr>
              <a:t>Lead Presenter/Responsible Researcher: </a:t>
            </a:r>
            <a:endParaRPr lang="ja-JP" altLang="en-US" sz="1600" dirty="0"/>
          </a:p>
        </p:txBody>
      </p:sp>
      <p:sp>
        <p:nvSpPr>
          <p:cNvPr id="8" name="サブタイトル 2">
            <a:extLst>
              <a:ext uri="{FF2B5EF4-FFF2-40B4-BE49-F238E27FC236}">
                <a16:creationId xmlns:a16="http://schemas.microsoft.com/office/drawing/2014/main" id="{6CD94E78-6C21-4BC0-B5AC-6B8112F5DA4A}"/>
              </a:ext>
            </a:extLst>
          </p:cNvPr>
          <p:cNvSpPr txBox="1">
            <a:spLocks/>
          </p:cNvSpPr>
          <p:nvPr/>
        </p:nvSpPr>
        <p:spPr bwMode="auto">
          <a:xfrm>
            <a:off x="1493228" y="3823270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I have no financial relationships to disclose.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D68B3970-9B2E-4AD8-A020-1445A19CAA55}"/>
              </a:ext>
            </a:extLst>
          </p:cNvPr>
          <p:cNvCxnSpPr/>
          <p:nvPr/>
        </p:nvCxnSpPr>
        <p:spPr>
          <a:xfrm>
            <a:off x="1120430" y="3319214"/>
            <a:ext cx="7858125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3B30385-5284-46D9-8CAF-528EEE19B8A7}"/>
              </a:ext>
            </a:extLst>
          </p:cNvPr>
          <p:cNvSpPr/>
          <p:nvPr/>
        </p:nvSpPr>
        <p:spPr>
          <a:xfrm>
            <a:off x="1900768" y="2540451"/>
            <a:ext cx="77244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dirty="0" err="1"/>
              <a:t>Eiken</a:t>
            </a:r>
            <a:r>
              <a:rPr lang="en-US" altLang="ja-JP" sz="4000" dirty="0"/>
              <a:t> Taro</a:t>
            </a:r>
            <a:endParaRPr lang="ja-JP" altLang="en-US" sz="4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B8BC8C6-AB42-46FC-8F2A-33E0ED7F0A01}"/>
              </a:ext>
            </a:extLst>
          </p:cNvPr>
          <p:cNvSpPr/>
          <p:nvPr/>
        </p:nvSpPr>
        <p:spPr>
          <a:xfrm>
            <a:off x="562338" y="71437"/>
            <a:ext cx="8974308" cy="6715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69990C1-A1BF-4F39-9C20-1D79035658C7}"/>
              </a:ext>
            </a:extLst>
          </p:cNvPr>
          <p:cNvSpPr txBox="1"/>
          <p:nvPr/>
        </p:nvSpPr>
        <p:spPr>
          <a:xfrm>
            <a:off x="742985" y="5520721"/>
            <a:ext cx="8793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（事務局より）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要旨登録時に</a:t>
            </a:r>
            <a:r>
              <a:rPr lang="ja-JP" altLang="ja-JP" dirty="0">
                <a:solidFill>
                  <a:schemeClr val="accent5">
                    <a:lumMod val="75000"/>
                  </a:schemeClr>
                </a:solidFill>
              </a:rPr>
              <a:t>申告すべき「利益関係が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無い</a:t>
            </a:r>
            <a:r>
              <a:rPr lang="ja-JP" altLang="en-US" dirty="0">
                <a:solidFill>
                  <a:srgbClr val="0070C0"/>
                </a:solidFill>
              </a:rPr>
              <a:t>」</a:t>
            </a:r>
            <a:r>
              <a:rPr lang="ja-JP" altLang="ja-JP" dirty="0">
                <a:solidFill>
                  <a:srgbClr val="0070C0"/>
                </a:solidFill>
              </a:rPr>
              <a:t>と登録した場合は、発表時に利益関係が</a:t>
            </a:r>
            <a:r>
              <a:rPr lang="ja-JP" altLang="en-US" dirty="0">
                <a:solidFill>
                  <a:srgbClr val="0070C0"/>
                </a:solidFill>
              </a:rPr>
              <a:t>無い</a:t>
            </a:r>
            <a:r>
              <a:rPr lang="ja-JP" altLang="ja-JP" dirty="0">
                <a:solidFill>
                  <a:srgbClr val="0070C0"/>
                </a:solidFill>
              </a:rPr>
              <a:t>旨</a:t>
            </a:r>
            <a:r>
              <a:rPr lang="ja-JP" altLang="en-US" dirty="0">
                <a:solidFill>
                  <a:srgbClr val="0070C0"/>
                </a:solidFill>
              </a:rPr>
              <a:t>を、この例に倣って開示してください。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488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958488DC-9BFE-4327-BA01-E8F1D4E731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2413" y="635560"/>
            <a:ext cx="8072437" cy="694407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sz="3600" b="1" dirty="0">
                <a:latin typeface="Calibri" charset="0"/>
                <a:ea typeface="ＭＳ Ｐゴシック" charset="0"/>
              </a:rPr>
              <a:t>COI Disclosure Information</a:t>
            </a:r>
            <a:endParaRPr lang="ja-JP" altLang="en-US" sz="3200" b="1" dirty="0">
              <a:latin typeface="Calibri" charset="0"/>
              <a:ea typeface="ＭＳ Ｐゴシック" charset="0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9F76CF0A-AEE3-41C2-96A0-9C1F9A57D2EC}"/>
              </a:ext>
            </a:extLst>
          </p:cNvPr>
          <p:cNvCxnSpPr/>
          <p:nvPr/>
        </p:nvCxnSpPr>
        <p:spPr>
          <a:xfrm>
            <a:off x="736664" y="2461239"/>
            <a:ext cx="8643937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3C7DC3-3980-46F2-B36B-25FDBB04DF96}"/>
              </a:ext>
            </a:extLst>
          </p:cNvPr>
          <p:cNvSpPr/>
          <p:nvPr/>
        </p:nvSpPr>
        <p:spPr>
          <a:xfrm>
            <a:off x="810160" y="1957183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atin typeface="Calibri" charset="0"/>
              </a:rPr>
              <a:t>Lead Presenter: </a:t>
            </a:r>
            <a:r>
              <a:rPr lang="en-US" altLang="ja-JP" sz="2800" b="1" dirty="0" err="1">
                <a:latin typeface="Calibri" charset="0"/>
              </a:rPr>
              <a:t>Eiken</a:t>
            </a:r>
            <a:r>
              <a:rPr lang="en-US" altLang="ja-JP" sz="2800" b="1" dirty="0">
                <a:latin typeface="Calibri" charset="0"/>
              </a:rPr>
              <a:t> Taro</a:t>
            </a:r>
            <a:endParaRPr lang="ja-JP" altLang="en-US" sz="1600" dirty="0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9467CE5C-5401-49B8-A9BE-8824289F4365}"/>
              </a:ext>
            </a:extLst>
          </p:cNvPr>
          <p:cNvCxnSpPr/>
          <p:nvPr/>
        </p:nvCxnSpPr>
        <p:spPr>
          <a:xfrm>
            <a:off x="736664" y="3325335"/>
            <a:ext cx="8643937" cy="1588"/>
          </a:xfrm>
          <a:prstGeom prst="line">
            <a:avLst/>
          </a:prstGeom>
          <a:ln w="28575" cmpd="sng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3140072-036F-4B29-ADB2-D9DB1554CFF9}"/>
              </a:ext>
            </a:extLst>
          </p:cNvPr>
          <p:cNvSpPr/>
          <p:nvPr/>
        </p:nvSpPr>
        <p:spPr>
          <a:xfrm>
            <a:off x="810160" y="2821279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b="1" dirty="0">
                <a:latin typeface="Calibri" charset="0"/>
              </a:rPr>
              <a:t>Responsible Researcher:</a:t>
            </a:r>
            <a:r>
              <a:rPr lang="ja-JP" altLang="en-US" sz="2800" b="1" dirty="0">
                <a:latin typeface="Calibri" charset="0"/>
              </a:rPr>
              <a:t> </a:t>
            </a:r>
            <a:r>
              <a:rPr lang="en-US" altLang="ja-JP" sz="2800" b="1" dirty="0" err="1">
                <a:latin typeface="Calibri" charset="0"/>
              </a:rPr>
              <a:t>Tonomachi</a:t>
            </a:r>
            <a:r>
              <a:rPr lang="ja-JP" altLang="en-US" sz="2800" b="1" dirty="0">
                <a:latin typeface="Calibri" charset="0"/>
              </a:rPr>
              <a:t> </a:t>
            </a:r>
            <a:r>
              <a:rPr lang="en-US" altLang="ja-JP" sz="2800" b="1" dirty="0">
                <a:latin typeface="Calibri" charset="0"/>
              </a:rPr>
              <a:t>Hanako</a:t>
            </a:r>
            <a:endParaRPr lang="ja-JP" altLang="en-US" sz="1600" dirty="0"/>
          </a:p>
        </p:txBody>
      </p:sp>
      <p:sp>
        <p:nvSpPr>
          <p:cNvPr id="9" name="サブタイトル 2">
            <a:extLst>
              <a:ext uri="{FF2B5EF4-FFF2-40B4-BE49-F238E27FC236}">
                <a16:creationId xmlns:a16="http://schemas.microsoft.com/office/drawing/2014/main" id="{70B00AFA-284C-432E-859D-9249CB027D1D}"/>
              </a:ext>
            </a:extLst>
          </p:cNvPr>
          <p:cNvSpPr txBox="1">
            <a:spLocks/>
          </p:cNvSpPr>
          <p:nvPr/>
        </p:nvSpPr>
        <p:spPr bwMode="auto">
          <a:xfrm>
            <a:off x="858897" y="3829391"/>
            <a:ext cx="7112528" cy="5418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ＭＳ Ｐゴシック" charset="0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 eaLnBrk="1" hangingPunct="1">
              <a:lnSpc>
                <a:spcPct val="60000"/>
              </a:lnSpc>
            </a:pPr>
            <a:r>
              <a:rPr lang="en-US" altLang="ja-JP" sz="2400" b="1" dirty="0">
                <a:solidFill>
                  <a:schemeClr val="tx1"/>
                </a:solidFill>
                <a:latin typeface="Calibri" charset="0"/>
                <a:ea typeface="ＭＳ Ｐゴシック" charset="0"/>
              </a:rPr>
              <a:t>We have no financial relationships to disclose.</a:t>
            </a:r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8E197A59-2398-481C-A28B-43C69FAE9F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924" y="148996"/>
            <a:ext cx="4895602" cy="400110"/>
          </a:xfrm>
          <a:prstGeom prst="rect">
            <a:avLst/>
          </a:prstGeom>
          <a:noFill/>
          <a:ln w="19050" cmpd="sng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ja-JP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例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2 (</a:t>
            </a:r>
            <a:r>
              <a:rPr lang="ja-JP" alt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発表者と研究責任者が異なる場合</a:t>
            </a:r>
            <a:r>
              <a:rPr lang="en-US" altLang="ja-JP" sz="20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9832F8F-C8FE-4259-8542-9E5A978377C8}"/>
              </a:ext>
            </a:extLst>
          </p:cNvPr>
          <p:cNvSpPr/>
          <p:nvPr/>
        </p:nvSpPr>
        <p:spPr>
          <a:xfrm>
            <a:off x="567206" y="71437"/>
            <a:ext cx="8941650" cy="67151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91BD0D-BA85-4458-970B-2CD1657B353C}"/>
              </a:ext>
            </a:extLst>
          </p:cNvPr>
          <p:cNvSpPr txBox="1"/>
          <p:nvPr/>
        </p:nvSpPr>
        <p:spPr>
          <a:xfrm>
            <a:off x="662988" y="5417323"/>
            <a:ext cx="87936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rgbClr val="0070C0"/>
                </a:solidFill>
              </a:rPr>
              <a:t>（事務局より）</a:t>
            </a:r>
            <a:endParaRPr lang="en-US" altLang="ja-JP" dirty="0">
              <a:solidFill>
                <a:srgbClr val="0070C0"/>
              </a:solidFill>
            </a:endParaRPr>
          </a:p>
          <a:p>
            <a:r>
              <a:rPr lang="ja-JP" altLang="en-US" dirty="0">
                <a:solidFill>
                  <a:srgbClr val="0070C0"/>
                </a:solidFill>
              </a:rPr>
              <a:t>要旨登録時に</a:t>
            </a:r>
            <a:r>
              <a:rPr lang="ja-JP" altLang="ja-JP" dirty="0">
                <a:solidFill>
                  <a:srgbClr val="0070C0"/>
                </a:solidFill>
              </a:rPr>
              <a:t>申告すべき</a:t>
            </a:r>
            <a:r>
              <a:rPr lang="ja-JP" altLang="ja-JP" dirty="0">
                <a:solidFill>
                  <a:schemeClr val="accent5">
                    <a:lumMod val="75000"/>
                  </a:schemeClr>
                </a:solidFill>
              </a:rPr>
              <a:t>「利益関係が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無い</a:t>
            </a:r>
            <a:r>
              <a:rPr lang="ja-JP" altLang="en-US" dirty="0">
                <a:solidFill>
                  <a:srgbClr val="0070C0"/>
                </a:solidFill>
              </a:rPr>
              <a:t>」</a:t>
            </a:r>
            <a:r>
              <a:rPr lang="ja-JP" altLang="ja-JP" dirty="0">
                <a:solidFill>
                  <a:srgbClr val="0070C0"/>
                </a:solidFill>
              </a:rPr>
              <a:t>と登録した場合は、発表時に利益関係が</a:t>
            </a:r>
            <a:r>
              <a:rPr lang="ja-JP" altLang="en-US" dirty="0">
                <a:solidFill>
                  <a:srgbClr val="0070C0"/>
                </a:solidFill>
              </a:rPr>
              <a:t>無い</a:t>
            </a:r>
            <a:r>
              <a:rPr lang="ja-JP" altLang="ja-JP" dirty="0">
                <a:solidFill>
                  <a:srgbClr val="0070C0"/>
                </a:solidFill>
              </a:rPr>
              <a:t>旨</a:t>
            </a:r>
            <a:r>
              <a:rPr lang="ja-JP" altLang="en-US" dirty="0">
                <a:solidFill>
                  <a:srgbClr val="0070C0"/>
                </a:solidFill>
              </a:rPr>
              <a:t>を、この例に倣って開示してください。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676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145</Words>
  <Application>Microsoft Office PowerPoint</Application>
  <PresentationFormat>A4 210 x 297 mm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テーマ</vt:lpstr>
      <vt:lpstr>COI Disclosure Information</vt:lpstr>
      <vt:lpstr>COI Disclosure Information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 Disclosure Information</dc:title>
  <dc:creator>評価部</dc:creator>
  <cp:lastModifiedBy>あやか 岩渕</cp:lastModifiedBy>
  <cp:revision>9</cp:revision>
  <dcterms:created xsi:type="dcterms:W3CDTF">2019-12-09T02:25:28Z</dcterms:created>
  <dcterms:modified xsi:type="dcterms:W3CDTF">2024-12-26T04:56:23Z</dcterms:modified>
</cp:coreProperties>
</file>